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6">
                <a:lumMod val="20000"/>
                <a:lumOff val="80000"/>
              </a:schemeClr>
            </a:gs>
            <a:gs pos="33000">
              <a:schemeClr val="accent6">
                <a:lumMod val="40000"/>
                <a:lumOff val="60000"/>
              </a:schemeClr>
            </a:gs>
            <a:gs pos="56000">
              <a:schemeClr val="accent6">
                <a:lumMod val="60000"/>
                <a:lumOff val="40000"/>
              </a:schemeClr>
            </a:gs>
            <a:gs pos="89000">
              <a:schemeClr val="accent6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0628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uk-UA" altLang="en-US" b="1" dirty="0">
                <a:latin typeface="Times New Roman" panose="02020603050405020304" charset="0"/>
                <a:cs typeface="Times New Roman" panose="02020603050405020304" charset="0"/>
              </a:rPr>
              <a:t>Психологические особенности детей младшего школьного возраста</a:t>
            </a:r>
            <a:endParaRPr lang="uk-UA" altLang="en-US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000">
        <p159:morph option="byObject"/>
      </p:transition>
    </mc:Choice>
    <mc:Fallback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Возрастные особенности мышления</a:t>
            </a:r>
            <a:endParaRPr lang="ru-RU" altLang="en-US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37280"/>
          </a:xfrm>
        </p:spPr>
        <p:txBody>
          <a:bodyPr/>
          <a:p>
            <a:pPr marL="0" indent="0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1. Под влиянием обучения происходит постепенный </a:t>
            </a:r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переход от познания внешней стороны явлений к познанию их сущности.</a:t>
            </a:r>
            <a:endParaRPr lang="ru-RU" altLang="en-US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2. </a:t>
            </a:r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Мышление</a:t>
            </a: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 начинает отражать существенные свойства и признаки предметов и явлений. 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3. Появляется возможность делать </a:t>
            </a:r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первые обобщения, первые выводы, проводить первые аналогии, строить элементарные умозаключения.</a:t>
            </a: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 На этой основе у ребенка постепенно начинают формироваться </a:t>
            </a:r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элементарные научные понятия. </a:t>
            </a:r>
            <a:endParaRPr lang="ru-RU" altLang="en-US" b="1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ransition>
    <p:blind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754380" y="774700"/>
            <a:ext cx="10599420" cy="5402580"/>
          </a:xfrm>
        </p:spPr>
        <p:txBody>
          <a:bodyPr/>
          <a:p>
            <a:pPr marL="0" indent="0" algn="ctr">
              <a:buNone/>
            </a:pPr>
            <a:r>
              <a:rPr lang="ru-RU" altLang="en-US" sz="3600">
                <a:latin typeface="Times New Roman" panose="02020603050405020304" charset="0"/>
                <a:cs typeface="Times New Roman" panose="02020603050405020304" charset="0"/>
              </a:rPr>
              <a:t>«Младший школьный возраст - период впитывания, накопленния знаний, период усвоения по преимуществу. Успешному выполнению этой важной функции благоприпятствуют характерные особенности детей этого возраста: доверчивое подчинение авторитету, повышенная восприимчивость, внимательность, наивно игровое отношение ко многому из того, с чем они сталкиваются» </a:t>
            </a:r>
            <a:endParaRPr lang="ru-RU" altLang="en-US" sz="36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 algn="ctr">
              <a:buNone/>
            </a:pPr>
            <a:r>
              <a:rPr lang="ru-RU" altLang="en-US" sz="3600">
                <a:latin typeface="Times New Roman" panose="02020603050405020304" charset="0"/>
                <a:cs typeface="Times New Roman" panose="02020603050405020304" charset="0"/>
              </a:rPr>
              <a:t>- Н.С.Лейтес.</a:t>
            </a:r>
            <a:endParaRPr lang="ru-RU" altLang="en-US" sz="36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ransition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3745" y="2284095"/>
            <a:ext cx="10515600" cy="1325563"/>
          </a:xfrm>
        </p:spPr>
        <p:txBody>
          <a:bodyPr/>
          <a:p>
            <a:pPr algn="ctr"/>
            <a:r>
              <a:rPr lang="ru-RU" altLang="en-US" sz="5400"/>
              <a:t>Спасибо за внимание.</a:t>
            </a:r>
            <a:endParaRPr lang="ru-RU" altLang="en-US" sz="5400"/>
          </a:p>
        </p:txBody>
      </p: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605" y="0"/>
            <a:ext cx="10515600" cy="1325563"/>
          </a:xfrm>
        </p:spPr>
        <p:txBody>
          <a:bodyPr/>
          <a:p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Младший школьный возраст (6-11 лет)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297180" y="1325880"/>
            <a:ext cx="11656060" cy="5168265"/>
          </a:xfrm>
        </p:spPr>
        <p:txBody>
          <a:bodyPr>
            <a:noAutofit/>
          </a:bodyPr>
          <a:p>
            <a:pPr marL="0" indent="0" algn="ctr">
              <a:buNone/>
            </a:pP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Данный период соответствует годам обучения ребенка в начальных классах, и определяется важнейшим обстоятельством в его жизни - поступлением в школу. С приходом в школу меняется образ жизни детей, их обязанности и задачи. Происходит переход от игровой деятельности к учебной, от наглядно-образного мышления к словесно-логическому. Меняется система личностных взаимоотношений: если раньше дети просто играли, то теперь от них требуется внимание, родители и учителя хотят, чтобы они получали и могли применить знания, оценивают их. Дети учатся контролировать свое внимание, волю, поведение. </a:t>
            </a:r>
            <a:endParaRPr lang="ru-RU" altLang="en-US" sz="32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35610" y="699135"/>
            <a:ext cx="11321415" cy="5662930"/>
          </a:xfrm>
        </p:spPr>
        <p:txBody>
          <a:bodyPr>
            <a:normAutofit fontScale="90000" lnSpcReduction="20000"/>
          </a:bodyPr>
          <a:p>
            <a:r>
              <a:rPr lang="ru-RU" altLang="en-US" sz="3000">
                <a:latin typeface="Times New Roman" panose="02020603050405020304" charset="0"/>
                <a:cs typeface="Times New Roman" panose="02020603050405020304" charset="0"/>
              </a:rPr>
              <a:t>Это возраст относительно спокойного и равномерного физического развития.</a:t>
            </a:r>
            <a:endParaRPr lang="ru-RU" altLang="en-US" sz="30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3000">
                <a:latin typeface="Times New Roman" panose="02020603050405020304" charset="0"/>
                <a:cs typeface="Times New Roman" panose="02020603050405020304" charset="0"/>
              </a:rPr>
              <a:t>Увеличение роста и веса, выносливости, жизненной ёмкости лёгких идёт довольно равномерно и пропорционально</a:t>
            </a:r>
            <a:endParaRPr lang="ru-RU" altLang="en-US" sz="30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3000">
                <a:latin typeface="Times New Roman" panose="02020603050405020304" charset="0"/>
                <a:cs typeface="Times New Roman" panose="02020603050405020304" charset="0"/>
              </a:rPr>
              <a:t>Костная система младшего школьника ещё находится в стадии формирования — окостенение позвоночника, грудной клетки, таза, конечностей ещё не завершено, в костной системе ещё много хрящевой ткани.</a:t>
            </a:r>
            <a:endParaRPr lang="ru-RU" altLang="en-US" sz="30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3000">
                <a:latin typeface="Times New Roman" panose="02020603050405020304" charset="0"/>
                <a:cs typeface="Times New Roman" panose="02020603050405020304" charset="0"/>
              </a:rPr>
              <a:t>Процесс окостенения кисти и пальцев в младшем школьном возрасте также ещё не заканчивается полностью, поэтому мелкие и точные движения пальцев и кисти руки затруднительны и утомительны.</a:t>
            </a:r>
            <a:endParaRPr lang="ru-RU" altLang="en-US" sz="30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3000">
                <a:latin typeface="Times New Roman" panose="02020603050405020304" charset="0"/>
                <a:cs typeface="Times New Roman" panose="02020603050405020304" charset="0"/>
              </a:rPr>
              <a:t>Происходит функциональное совершенствование мозга — развивается аналитико-систематическая функция коры; постепенно изменяется соотношение процессов возбуждения и торможения: процесс торможения становится всё более сильным, хотя по-прежнему преобладает процесс возбуждения, и младшие школьники в высокой степени возбудимы и импульсивны.</a:t>
            </a:r>
            <a:endParaRPr lang="ru-RU" altLang="en-US" sz="30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Ведущая деятельность - учение.</a:t>
            </a:r>
            <a:endParaRPr lang="ru-RU" altLang="en-US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501650" y="1909445"/>
            <a:ext cx="10515600" cy="4351338"/>
          </a:xfrm>
        </p:spPr>
        <p:txBody>
          <a:bodyPr/>
          <a:p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Основной, ведущей деятельностью становится отныне учение, важнейшей обязанностью — обязанность учиться, приобретать знания. А учение — это серьёзный труд, требующий организованности, дисциплины, волевых усилий ребёнка. Школьник включается в новый для него коллектив, в котором он будет жить, учиться, развиваться целых 11 лет.</a:t>
            </a:r>
            <a:endParaRPr lang="ru-RU" altLang="en-US" sz="32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endParaRPr lang="ru-RU" altLang="en-US" sz="32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algn="ctr"/>
            <a:r>
              <a:rPr lang="ru-RU" altLang="en-US" sz="4890" b="1">
                <a:latin typeface="Times New Roman" panose="02020603050405020304" charset="0"/>
                <a:cs typeface="Times New Roman" panose="02020603050405020304" charset="0"/>
              </a:rPr>
              <a:t>Новообразования младшего школьного возраста</a:t>
            </a:r>
            <a:endParaRPr lang="ru-RU" altLang="en-US" sz="4890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Центральное новообразование</a:t>
            </a: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 - новый уровень произвольности поведения и познавательных процессов.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Другие новообразования</a:t>
            </a: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: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- умение учиться;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- начало освоения научных понятий;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- мышление на уровне конкретных операций;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-внутрений план действий;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-личностная рефлексия;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-самоконтроль;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-самооценка.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045" y="86995"/>
            <a:ext cx="10515600" cy="1325563"/>
          </a:xfrm>
        </p:spPr>
        <p:txBody>
          <a:bodyPr/>
          <a:p>
            <a:pPr algn="ctr"/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Кризис 7 лет</a:t>
            </a:r>
            <a:endParaRPr lang="ru-RU" altLang="en-US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20395" y="1412875"/>
            <a:ext cx="10879455" cy="4351655"/>
          </a:xfrm>
        </p:spPr>
        <p:txBody>
          <a:bodyPr>
            <a:normAutofit lnSpcReduction="10000"/>
          </a:bodyPr>
          <a:p>
            <a:pPr marL="0" indent="0" algn="ctr">
              <a:buNone/>
            </a:pP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Школьный возраст, как и все возрасты, открывается критическим, или переломным, периодом - кризис семи лет. Давно замечено, что ребенок при переходе от дошкольного к школьному возрасту очень резко меняется и становится более трудным в воспитательном отношении, чем прежде. Теперь ему предстоит сидеть на уроках, готовить домашние задания, слушать учителя и участвовать в школьной жизни. Испытание для неокрепшей детской психики серьёзное.</a:t>
            </a:r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ru-RU" altLang="en-US">
                <a:latin typeface="Times New Roman" panose="02020603050405020304" charset="0"/>
                <a:cs typeface="Times New Roman" panose="02020603050405020304" charset="0"/>
              </a:rPr>
              <a:t>Ребёнок утрачивает детскую непосредственность, становится серьёзным и сосредоточенным. Он учится управлять своим поведением: старается делать то, что надо, а не то, что хотелось бы, соблюдать определённые правила.</a:t>
            </a:r>
            <a:endParaRPr lang="ru-RU" altLang="en-US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Возрастные особенности памяти</a:t>
            </a:r>
            <a:endParaRPr lang="ru-RU" altLang="en-US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1. Усиливается роль и удельный вес словесно-логического, смыслового запоминания.</a:t>
            </a:r>
            <a:endParaRPr lang="ru-RU" altLang="en-US" sz="32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2. Развивается возможность сознательно управлять своей памятью и регулировать ее проявления.</a:t>
            </a:r>
            <a:endParaRPr lang="ru-RU" altLang="en-US" sz="32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3. Более развита наглядно-образная память, чем словесно-логическая.</a:t>
            </a:r>
            <a:endParaRPr lang="ru-RU" altLang="en-US" sz="320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4. Склонны к механическому запоминанию без осознания смысловых связей внутри запоминаемого материала. </a:t>
            </a:r>
            <a:endParaRPr lang="ru-RU" altLang="en-US" sz="32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ransition>
    <p:circl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Возрастные особенности воли</a:t>
            </a:r>
            <a:endParaRPr lang="ru-RU" altLang="en-US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altLang="en-US" sz="3200" b="1">
                <a:latin typeface="Times New Roman" panose="02020603050405020304" charset="0"/>
                <a:cs typeface="Times New Roman" panose="02020603050405020304" charset="0"/>
              </a:rPr>
              <a:t>Общая недостаточность воли.</a:t>
            </a:r>
            <a:endParaRPr lang="ru-RU" altLang="en-US" sz="3200" b="1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ru-RU" altLang="en-US" sz="3200" b="1">
                <a:latin typeface="Times New Roman" panose="02020603050405020304" charset="0"/>
                <a:cs typeface="Times New Roman" panose="02020603050405020304" charset="0"/>
              </a:rPr>
              <a:t>Наблюдается капризность, упрямство</a:t>
            </a: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 - своеобразная форма протеста ребенка против тех твердых требований, которые ему предъявляет школа, против необходимости жертвовать теи, что хочется, во имя того, что надо.</a:t>
            </a:r>
            <a:endParaRPr lang="ru-RU" altLang="en-US" sz="32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ransition>
    <p:plu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b="1">
                <a:latin typeface="Times New Roman" panose="02020603050405020304" charset="0"/>
                <a:cs typeface="Times New Roman" panose="02020603050405020304" charset="0"/>
              </a:rPr>
              <a:t>Возрастные особенности внимания</a:t>
            </a:r>
            <a:endParaRPr lang="ru-RU" altLang="en-US" b="1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 sz="3200" b="1">
                <a:latin typeface="Times New Roman" panose="02020603050405020304" charset="0"/>
                <a:cs typeface="Times New Roman" panose="02020603050405020304" charset="0"/>
              </a:rPr>
              <a:t>Слабость произвольного внимания. </a:t>
            </a: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Произвольное внимание младшего школьника требует близкой мотивации.</a:t>
            </a:r>
            <a:endParaRPr lang="ru-RU" altLang="en-US" sz="32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3200" b="1">
                <a:latin typeface="Times New Roman" panose="02020603050405020304" charset="0"/>
                <a:cs typeface="Times New Roman" panose="02020603050405020304" charset="0"/>
              </a:rPr>
              <a:t>Значительно лучше в этом возрасте развито непроизвольное внимание.</a:t>
            </a:r>
            <a:r>
              <a:rPr lang="ru-RU" altLang="en-US" sz="3200">
                <a:latin typeface="Times New Roman" panose="02020603050405020304" charset="0"/>
                <a:cs typeface="Times New Roman" panose="02020603050405020304" charset="0"/>
              </a:rPr>
              <a:t> Все новое, неожиданное, яркое, интересное само собой привлекает внимание учеников, без всяких усилий с их стороны. </a:t>
            </a:r>
            <a:endParaRPr lang="ru-RU" altLang="en-US" sz="320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4699</Words>
  <Application>WPS Presentation</Application>
  <PresentationFormat>Widescreen</PresentationFormat>
  <Paragraphs>61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SimSun</vt:lpstr>
      <vt:lpstr>Wingdings</vt:lpstr>
      <vt:lpstr>Times New Roman</vt:lpstr>
      <vt:lpstr>Calibri Light</vt:lpstr>
      <vt:lpstr>Microsoft YaHei</vt:lpstr>
      <vt:lpstr/>
      <vt:lpstr>Arial Unicode MS</vt:lpstr>
      <vt:lpstr>Calibri</vt:lpstr>
      <vt:lpstr>Segoe Print</vt:lpstr>
      <vt:lpstr>Office Theme</vt:lpstr>
      <vt:lpstr>Психологические особенности детей младшего школьного возраста</vt:lpstr>
      <vt:lpstr>Младший школьный возраст (6-11 лет)</vt:lpstr>
      <vt:lpstr>PowerPoint 演示文稿</vt:lpstr>
      <vt:lpstr>Ведущая деятельность - учение.</vt:lpstr>
      <vt:lpstr>Новообразования младшего школьного возраста</vt:lpstr>
      <vt:lpstr>Кризис 7 лет</vt:lpstr>
      <vt:lpstr>Возрастные особенности памяти</vt:lpstr>
      <vt:lpstr>Возрастные особенности воли</vt:lpstr>
      <vt:lpstr>Возрастные особенности внимания</vt:lpstr>
      <vt:lpstr>Возрастные особенности мышления</vt:lpstr>
      <vt:lpstr>PowerPoint 演示文稿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Психологические особенности детей младшего школьного возраста</dc:title>
  <dc:creator/>
  <cp:lastModifiedBy>user</cp:lastModifiedBy>
  <cp:revision>3</cp:revision>
  <dcterms:created xsi:type="dcterms:W3CDTF">2020-12-02T09:58:00Z</dcterms:created>
  <dcterms:modified xsi:type="dcterms:W3CDTF">2020-12-17T18:53:12Z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1049-11.2.0.9747</vt:lpwstr>
  </property>
</Properties>
</file>