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59" r:id="rId4"/>
    <p:sldId id="260" r:id="rId5"/>
    <p:sldId id="261" r:id="rId6"/>
    <p:sldId id="262" r:id="rId7"/>
    <p:sldId id="263" r:id="rId8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9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29000">
              <a:schemeClr val="accent3">
                <a:lumMod val="60000"/>
                <a:lumOff val="40000"/>
              </a:schemeClr>
            </a:gs>
            <a:gs pos="0">
              <a:schemeClr val="tx2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74220" cy="92646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en-US" sz="5335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Особенности детей подросткового возраста</a:t>
            </a:r>
            <a:endParaRPr lang="ru-RU" altLang="en-US" sz="5335" dirty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680" y="2429510"/>
            <a:ext cx="10515600" cy="1325563"/>
          </a:xfrm>
        </p:spPr>
        <p:txBody>
          <a:bodyPr/>
          <a:p>
            <a:pPr algn="ctr"/>
            <a:r>
              <a:rPr lang="uk-UA" altLang="ru-RU" sz="4800">
                <a:solidFill>
                  <a:srgbClr val="C00000"/>
                </a:solidFill>
              </a:rPr>
              <a:t>Спасибо за внимание.</a:t>
            </a:r>
            <a:endParaRPr lang="uk-UA" altLang="ru-RU" sz="480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p>
            <a:pPr algn="ctr"/>
            <a:r>
              <a:rPr lang="ru-RU" altLang="en-US" sz="4800">
                <a:solidFill>
                  <a:srgbClr val="FFFF00"/>
                </a:solidFill>
              </a:rPr>
              <a:t>Подростковый возраст</a:t>
            </a:r>
            <a:endParaRPr lang="ru-RU" altLang="en-US" sz="4800">
              <a:solidFill>
                <a:srgbClr val="FFFF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607060" y="1521460"/>
            <a:ext cx="5558155" cy="3235325"/>
          </a:xfrm>
        </p:spPr>
        <p:txBody>
          <a:bodyPr>
            <a:normAutofit lnSpcReduction="10000"/>
          </a:bodyPr>
          <a:p>
            <a:pPr marL="0" indent="0">
              <a:buNone/>
            </a:pPr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- стадия онтогенетического развития между детством и взрослостью (от 11-12 до 16-17 лет);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- характеризуется качественными ихменениями связаными с половым созреванием и вхождением во взрослую жизнь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Замещающее содержимое 3" descr="1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633845" y="2852420"/>
            <a:ext cx="5181600" cy="34626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045" y="110490"/>
            <a:ext cx="10515600" cy="1325563"/>
          </a:xfrm>
        </p:spPr>
        <p:txBody>
          <a:bodyPr>
            <a:normAutofit/>
          </a:bodyPr>
          <a:p>
            <a:pPr algn="ctr"/>
            <a:r>
              <a:rPr lang="ru-RU" altLang="en-US" sz="4800">
                <a:solidFill>
                  <a:srgbClr val="FFC000"/>
                </a:solidFill>
              </a:rPr>
              <a:t>Характерные черты подросткового возраста</a:t>
            </a:r>
            <a:endParaRPr lang="ru-RU" altLang="en-US" sz="4800">
              <a:solidFill>
                <a:srgbClr val="FFC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462280" y="1436370"/>
            <a:ext cx="4453255" cy="4351655"/>
          </a:xfrm>
        </p:spPr>
        <p:txBody>
          <a:bodyPr/>
          <a:p>
            <a:r>
              <a:rPr lang="ru-RU" altLang="en-US" sz="2000">
                <a:solidFill>
                  <a:schemeClr val="tx1"/>
                </a:solidFill>
              </a:rPr>
              <a:t>Высокая потребность в общении;</a:t>
            </a:r>
            <a:endParaRPr lang="ru-RU" altLang="en-US" sz="2000">
              <a:solidFill>
                <a:schemeClr val="tx1"/>
              </a:solidFill>
            </a:endParaRPr>
          </a:p>
          <a:p>
            <a:r>
              <a:rPr lang="ru-RU" altLang="en-US" sz="2000">
                <a:solidFill>
                  <a:schemeClr val="tx1"/>
                </a:solidFill>
              </a:rPr>
              <a:t>Целеустремленность, настойчивость быстро сменяется импульсивностью;</a:t>
            </a:r>
            <a:endParaRPr lang="ru-RU" altLang="en-US" sz="2000">
              <a:solidFill>
                <a:schemeClr val="tx1"/>
              </a:solidFill>
            </a:endParaRPr>
          </a:p>
          <a:p>
            <a:r>
              <a:rPr lang="ru-RU" altLang="en-US" sz="2000">
                <a:solidFill>
                  <a:schemeClr val="tx1"/>
                </a:solidFill>
              </a:rPr>
              <a:t>Развязность в поведении порой сочетается с застенчивостью;</a:t>
            </a:r>
            <a:endParaRPr lang="ru-RU" altLang="en-US" sz="2000">
              <a:solidFill>
                <a:schemeClr val="tx1"/>
              </a:solidFill>
            </a:endParaRPr>
          </a:p>
          <a:p>
            <a:r>
              <a:rPr lang="ru-RU" altLang="en-US" sz="2000">
                <a:solidFill>
                  <a:schemeClr val="tx1"/>
                </a:solidFill>
              </a:rPr>
              <a:t>Неустойчивость интересов;</a:t>
            </a:r>
            <a:endParaRPr lang="ru-RU" altLang="en-US" sz="2000">
              <a:solidFill>
                <a:schemeClr val="tx1"/>
              </a:solidFill>
            </a:endParaRPr>
          </a:p>
          <a:p>
            <a:r>
              <a:rPr lang="ru-RU" altLang="en-US" sz="2000">
                <a:solidFill>
                  <a:schemeClr val="tx1"/>
                </a:solidFill>
              </a:rPr>
              <a:t>Чувствительность к оценке посторонних;</a:t>
            </a:r>
            <a:endParaRPr lang="ru-RU" altLang="en-US" sz="2000">
              <a:solidFill>
                <a:schemeClr val="tx1"/>
              </a:solidFill>
            </a:endParaRPr>
          </a:p>
          <a:p>
            <a:r>
              <a:rPr lang="ru-RU" altLang="en-US" sz="2000">
                <a:solidFill>
                  <a:schemeClr val="tx1"/>
                </a:solidFill>
              </a:rPr>
              <a:t>Романтическое настроение часто граничит с цинизмои и расчетливостью;</a:t>
            </a:r>
            <a:endParaRPr lang="ru-RU" altLang="en-US" sz="2000">
              <a:solidFill>
                <a:schemeClr val="tx1"/>
              </a:solidFill>
            </a:endParaRPr>
          </a:p>
        </p:txBody>
      </p:sp>
      <p:pic>
        <p:nvPicPr>
          <p:cNvPr id="4" name="Замещающее содержимое 3" descr="2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83475" y="1704340"/>
            <a:ext cx="4708525" cy="3138805"/>
          </a:xfrm>
          <a:prstGeom prst="rect">
            <a:avLst/>
          </a:prstGeom>
        </p:spPr>
      </p:pic>
      <p:pic>
        <p:nvPicPr>
          <p:cNvPr id="5" name="Изображение 4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955" y="3743325"/>
            <a:ext cx="4544060" cy="30295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8655" y="231775"/>
            <a:ext cx="10515600" cy="1325563"/>
          </a:xfrm>
        </p:spPr>
        <p:txBody>
          <a:bodyPr/>
          <a:p>
            <a:pPr algn="ctr"/>
            <a:r>
              <a:rPr lang="ru-RU" altLang="en-US" sz="4800">
                <a:solidFill>
                  <a:srgbClr val="FF0000"/>
                </a:solidFill>
              </a:rPr>
              <a:t>Основные новообразования возроста</a:t>
            </a:r>
            <a:endParaRPr lang="ru-RU" altLang="en-US" sz="4800">
              <a:solidFill>
                <a:srgbClr val="FF0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>
                <a:solidFill>
                  <a:srgbClr val="FFFF00"/>
                </a:solidFill>
              </a:rPr>
              <a:t>Половое созревание</a:t>
            </a:r>
            <a:endParaRPr lang="ru-RU" altLang="en-US">
              <a:solidFill>
                <a:srgbClr val="FFFF00"/>
              </a:solidFill>
            </a:endParaRPr>
          </a:p>
          <a:p>
            <a:r>
              <a:rPr lang="ru-RU" altLang="en-US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Искание нового Я и проблемы самовыявления</a:t>
            </a:r>
            <a:endParaRPr lang="ru-RU" altLang="en-US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  <a:p>
            <a:r>
              <a:rPr lang="ru-RU" altLang="en-US">
                <a:solidFill>
                  <a:srgbClr val="0070C0"/>
                </a:solidFill>
              </a:rPr>
              <a:t>Самосознание, самооценка, самовоспитание подростка</a:t>
            </a:r>
            <a:endParaRPr lang="ru-RU" altLang="en-US">
              <a:solidFill>
                <a:srgbClr val="0070C0"/>
              </a:solidFill>
            </a:endParaRPr>
          </a:p>
          <a:p>
            <a:r>
              <a:rPr lang="ru-RU" altLang="en-US">
                <a:solidFill>
                  <a:schemeClr val="accent2">
                    <a:lumMod val="75000"/>
                  </a:schemeClr>
                </a:solidFill>
              </a:rPr>
              <a:t>Индивидуализм юности</a:t>
            </a:r>
            <a:endParaRPr lang="ru-RU" altLang="en-US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altLang="en-US">
                <a:solidFill>
                  <a:schemeClr val="tx1"/>
                </a:solidFill>
              </a:rPr>
              <a:t>Стремление к взрослости</a:t>
            </a:r>
            <a:endParaRPr lang="ru-RU" altLang="en-US">
              <a:solidFill>
                <a:schemeClr val="tx1"/>
              </a:solidFill>
            </a:endParaRPr>
          </a:p>
          <a:p>
            <a:r>
              <a:rPr lang="ru-RU" altLang="en-US">
                <a:solidFill>
                  <a:schemeClr val="bg1"/>
                </a:solidFill>
              </a:rPr>
              <a:t>Противоречия во взаимоотношениях с взрослыми людьми</a:t>
            </a:r>
            <a:endParaRPr lang="ru-RU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265" y="97790"/>
            <a:ext cx="10515600" cy="1325563"/>
          </a:xfrm>
        </p:spPr>
        <p:txBody>
          <a:bodyPr>
            <a:normAutofit fontScale="90000"/>
          </a:bodyPr>
          <a:p>
            <a:pPr algn="ctr"/>
            <a:r>
              <a:rPr lang="ru-RU" altLang="en-US">
                <a:solidFill>
                  <a:srgbClr val="FF0000"/>
                </a:solidFill>
              </a:rPr>
              <a:t>Ведущий вид деятельности подростков - общение со сверстниками</a:t>
            </a:r>
            <a:endParaRPr lang="ru-RU" altLang="en-US">
              <a:solidFill>
                <a:srgbClr val="FF0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70180" y="1622425"/>
            <a:ext cx="4915535" cy="1195070"/>
          </a:xfrm>
        </p:spPr>
        <p:txBody>
          <a:bodyPr>
            <a:normAutofit/>
          </a:bodyPr>
          <a:p>
            <a:pPr marL="0" indent="0" algn="ctr">
              <a:buNone/>
            </a:pPr>
            <a:r>
              <a:rPr lang="ru-RU" altLang="en-US" sz="2400">
                <a:solidFill>
                  <a:schemeClr val="tx1"/>
                </a:solidFill>
              </a:rPr>
              <a:t>Учеба отходит на второй план.</a:t>
            </a:r>
            <a:endParaRPr lang="ru-RU" altLang="en-US" sz="240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altLang="en-US" sz="2400">
                <a:solidFill>
                  <a:schemeClr val="tx1"/>
                </a:solidFill>
              </a:rPr>
              <a:t>Потребность в самоутверждении.</a:t>
            </a:r>
            <a:endParaRPr lang="ru-RU" altLang="en-US" sz="240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altLang="en-US" sz="2400">
              <a:solidFill>
                <a:schemeClr val="tx1"/>
              </a:solidFill>
            </a:endParaRPr>
          </a:p>
        </p:txBody>
      </p:sp>
      <p:pic>
        <p:nvPicPr>
          <p:cNvPr id="4" name="Замещающее содержимое 3" descr="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315710" y="1423670"/>
            <a:ext cx="4811395" cy="3147060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5215255" y="4798695"/>
            <a:ext cx="670941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ctr">
              <a:buNone/>
            </a:pPr>
            <a:r>
              <a:rPr lang="uk-UA" altLang="ru-RU" sz="2400">
                <a:sym typeface="+mn-ea"/>
              </a:rPr>
              <a:t>В</a:t>
            </a:r>
            <a:r>
              <a:rPr lang="ru-RU" altLang="en-US" sz="2400">
                <a:sym typeface="+mn-ea"/>
              </a:rPr>
              <a:t> 12 – 13 лет подросток пытается занять определенное место в группе сверстников</a:t>
            </a:r>
            <a:r>
              <a:rPr lang="uk-UA" altLang="ru-RU" sz="2400">
                <a:sym typeface="+mn-ea"/>
              </a:rPr>
              <a:t>.</a:t>
            </a:r>
            <a:endParaRPr lang="ru-RU" altLang="en-US" sz="240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uk-UA" altLang="ru-RU" sz="2400">
                <a:sym typeface="+mn-ea"/>
              </a:rPr>
              <a:t>В </a:t>
            </a:r>
            <a:r>
              <a:rPr lang="ru-RU" altLang="en-US" sz="2400">
                <a:sym typeface="+mn-ea"/>
              </a:rPr>
              <a:t>14 – 15 лет подросток пытается стать автономным и ищет признания ценности собственной личности.</a:t>
            </a:r>
            <a:endParaRPr lang="ru-RU" altLang="en-US" sz="2400"/>
          </a:p>
        </p:txBody>
      </p:sp>
      <p:pic>
        <p:nvPicPr>
          <p:cNvPr id="6" name="Изображение 5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15" y="3015615"/>
            <a:ext cx="4876165" cy="32531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760" y="159385"/>
            <a:ext cx="10515600" cy="1325563"/>
          </a:xfrm>
        </p:spPr>
        <p:txBody>
          <a:bodyPr/>
          <a:p>
            <a:pPr algn="ctr"/>
            <a:r>
              <a:rPr lang="ru-RU" altLang="en-US">
                <a:solidFill>
                  <a:srgbClr val="FF0000"/>
                </a:solidFill>
              </a:rPr>
              <a:t>Кризис подросткового возраста</a:t>
            </a:r>
            <a:endParaRPr lang="ru-RU" altLang="en-US">
              <a:solidFill>
                <a:srgbClr val="FF00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19760" y="1485265"/>
            <a:ext cx="10890885" cy="5140325"/>
          </a:xfrm>
        </p:spPr>
        <p:txBody>
          <a:bodyPr>
            <a:normAutofit fontScale="25000"/>
          </a:bodyPr>
          <a:p>
            <a:pPr marL="0" indent="0">
              <a:buNone/>
            </a:pPr>
            <a:r>
              <a:rPr lang="ru-RU" altLang="en-US" sz="9000">
                <a:latin typeface="Times New Roman" panose="02020603050405020304" charset="0"/>
                <a:cs typeface="Times New Roman" panose="02020603050405020304" charset="0"/>
              </a:rPr>
              <a:t>Подростковый возраст является одним из самых важных, существенно влияющим на дальнейшее развитие, критическим периодом в жизни человека. Он выступает в роли «переходного мостика» между детством и взрослостью. Понятие «кризис» применительно к подростковому периоду используется для того, чтобы подчеркнуть тяжесть, болезненность переходного состояния от детства к взрослости.</a:t>
            </a:r>
            <a:br>
              <a:rPr lang="ru-RU" altLang="en-US" sz="9000">
                <a:latin typeface="Times New Roman" panose="02020603050405020304" charset="0"/>
                <a:cs typeface="Times New Roman" panose="02020603050405020304" charset="0"/>
              </a:rPr>
            </a:br>
            <a:r>
              <a:rPr lang="uk-UA" altLang="ru-RU" sz="9000">
                <a:latin typeface="Times New Roman" panose="02020603050405020304" charset="0"/>
                <a:cs typeface="Times New Roman" panose="02020603050405020304" charset="0"/>
              </a:rPr>
              <a:t>	</a:t>
            </a:r>
            <a:endParaRPr lang="uk-UA" altLang="ru-RU" sz="9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uk-UA" sz="9000">
                <a:latin typeface="Times New Roman" panose="02020603050405020304" charset="0"/>
                <a:cs typeface="Times New Roman" panose="02020603050405020304" charset="0"/>
              </a:rPr>
              <a:t>Первоочередно </a:t>
            </a:r>
            <a:r>
              <a:rPr lang="ru-RU" altLang="en-US" sz="9000">
                <a:latin typeface="Times New Roman" panose="02020603050405020304" charset="0"/>
                <a:cs typeface="Times New Roman" panose="02020603050405020304" charset="0"/>
              </a:rPr>
              <a:t>кризис связан с перестройкой организма ребенка – половым созреванием (пубертатный период). Активизация и сложное взаимодействие гормонов роста и половых гормонов вызывают интенсивное физическое и физиологическое развитие. Появляются вторичные половые признаки. Подростковый возраст иногда называют затянувшимся кризисом. Возникают трудности в функционировании сердца, легких, кровоснабжении головного мозга, эмоциональный фон становится нестабильным. Поэтому может появляться раздражительность, даже агрессивность, бурные всплески энергии сменяются упадком сил.</a:t>
            </a:r>
            <a:endParaRPr lang="ru-RU" altLang="en-US" sz="90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altLang="en-US" sz="9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>
                <a:solidFill>
                  <a:srgbClr val="00B050"/>
                </a:solidFill>
              </a:rPr>
              <a:t>Парадоксы подростковой психики</a:t>
            </a:r>
            <a:endParaRPr lang="ru-RU" altLang="en-US">
              <a:solidFill>
                <a:srgbClr val="00B05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838200" y="4874895"/>
            <a:ext cx="10268585" cy="1874520"/>
          </a:xfrm>
        </p:spPr>
        <p:txBody>
          <a:bodyPr>
            <a:normAutofit/>
          </a:bodyPr>
          <a:p>
            <a:pPr marL="0" indent="0">
              <a:buNone/>
            </a:pPr>
            <a:r>
              <a:rPr lang="ru-RU" altLang="en-US"/>
              <a:t>	Подросток хочет вырваться из-под опеки взрослых, получить свободу, при этом не зная, что с ней делать. Ему хочется все сразу и ничего. При всей своей сомоуверенности подросток очень неуверен в себе</a:t>
            </a: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  <p:pic>
        <p:nvPicPr>
          <p:cNvPr id="4" name="Замещающее содержимое 3" descr="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4995" y="1614805"/>
            <a:ext cx="4890135" cy="3260090"/>
          </a:xfrm>
          <a:prstGeom prst="rect">
            <a:avLst/>
          </a:prstGeom>
        </p:spPr>
      </p:pic>
      <p:pic>
        <p:nvPicPr>
          <p:cNvPr id="5" name="Изображение 4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6225" y="1615440"/>
            <a:ext cx="4885690" cy="32594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540" y="0"/>
            <a:ext cx="10515600" cy="1325563"/>
          </a:xfrm>
        </p:spPr>
        <p:txBody>
          <a:bodyPr/>
          <a:p>
            <a:pPr algn="ctr"/>
            <a:r>
              <a:rPr lang="ru-RU" altLang="en-US">
                <a:solidFill>
                  <a:srgbClr val="FFFF00"/>
                </a:solidFill>
              </a:rPr>
              <a:t>Чувство взрослости</a:t>
            </a:r>
            <a:endParaRPr lang="ru-RU" altLang="en-US">
              <a:solidFill>
                <a:srgbClr val="FFFF0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6511925" y="1753870"/>
            <a:ext cx="5181600" cy="5104130"/>
          </a:xfrm>
        </p:spPr>
        <p:txBody>
          <a:bodyPr/>
          <a:p>
            <a:r>
              <a:rPr lang="ru-RU" altLang="en-US"/>
              <a:t>п</a:t>
            </a:r>
            <a:r>
              <a:rPr lang="ru-RU" altLang="en-US" sz="2400"/>
              <a:t>одросток объективно не может включиться во взрослую жизнь, но стремиться к ней и претендует на равные со взрослыми права;</a:t>
            </a:r>
            <a:endParaRPr lang="ru-RU" altLang="en-US" sz="2400"/>
          </a:p>
          <a:p>
            <a:r>
              <a:rPr lang="ru-RU" altLang="en-US" sz="2400"/>
              <a:t>появляются атрибуты «псевдовзрослости»: курение сигарет, употребление алкоголя, наркотиков, тусовки;</a:t>
            </a:r>
            <a:endParaRPr lang="ru-RU" altLang="en-US" sz="2400"/>
          </a:p>
          <a:p>
            <a:r>
              <a:rPr lang="ru-RU" altLang="en-US" sz="2400"/>
              <a:t>копирует любие взрослые отношения: «я тоже имею свою личную жизнь»</a:t>
            </a:r>
            <a:endParaRPr lang="ru-RU" altLang="en-US" sz="2400"/>
          </a:p>
        </p:txBody>
      </p:sp>
      <p:pic>
        <p:nvPicPr>
          <p:cNvPr id="4" name="Замещающее содержимое 3" descr="11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274955" y="2112645"/>
            <a:ext cx="5702935" cy="34118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95885"/>
            <a:ext cx="10515600" cy="1325563"/>
          </a:xfrm>
        </p:spPr>
        <p:txBody>
          <a:bodyPr/>
          <a:p>
            <a:pPr algn="ctr"/>
            <a:r>
              <a:rPr lang="ru-RU" altLang="en-US">
                <a:solidFill>
                  <a:srgbClr val="0070C0"/>
                </a:solidFill>
              </a:rPr>
              <a:t>Борьба подростка</a:t>
            </a:r>
            <a:endParaRPr lang="ru-RU" altLang="en-US">
              <a:solidFill>
                <a:srgbClr val="0070C0"/>
              </a:solidFill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1. За то, чтобы перестать быть ребенком.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2. За утверждение среди сверстников.</a:t>
            </a:r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altLang="en-US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463665" y="4743450"/>
            <a:ext cx="507746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buNone/>
            </a:pPr>
            <a:r>
              <a:rPr lang="ru-RU" altLang="en-US" sz="2400">
                <a:latin typeface="Times New Roman" panose="02020603050405020304" charset="0"/>
                <a:cs typeface="Times New Roman" panose="02020603050405020304" charset="0"/>
                <a:sym typeface="+mn-ea"/>
              </a:rPr>
              <a:t>3. За прекращение посягательства на его физическое начало, н</a:t>
            </a:r>
            <a:r>
              <a:rPr lang="uk-UA" altLang="ru-RU" sz="2400">
                <a:latin typeface="Times New Roman" panose="02020603050405020304" charset="0"/>
                <a:cs typeface="Times New Roman" panose="02020603050405020304" charset="0"/>
                <a:sym typeface="+mn-ea"/>
              </a:rPr>
              <a:t>е</a:t>
            </a:r>
            <a:r>
              <a:rPr lang="ru-RU" altLang="en-US" sz="2400">
                <a:latin typeface="Times New Roman" panose="02020603050405020304" charset="0"/>
                <a:cs typeface="Times New Roman" panose="02020603050405020304" charset="0"/>
                <a:sym typeface="+mn-ea"/>
              </a:rPr>
              <a:t>прикосновенность.</a:t>
            </a:r>
            <a:endParaRPr lang="ru-RU" altLang="en-US" sz="24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2400">
                <a:latin typeface="Times New Roman" panose="02020603050405020304" charset="0"/>
                <a:cs typeface="Times New Roman" panose="02020603050405020304" charset="0"/>
                <a:sym typeface="+mn-ea"/>
              </a:rPr>
              <a:t>4. Против замечаний, обсуждений по поводу его физической взрослости</a:t>
            </a:r>
            <a:endParaRPr lang="ru-RU" altLang="en-US" sz="24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Изображение 5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8200" y="3580765"/>
            <a:ext cx="5071745" cy="2853055"/>
          </a:xfrm>
          <a:prstGeom prst="rect">
            <a:avLst/>
          </a:prstGeom>
        </p:spPr>
      </p:pic>
      <p:pic>
        <p:nvPicPr>
          <p:cNvPr id="8" name="Замещающее содержимое 7" descr="1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63665" y="1825625"/>
            <a:ext cx="5181600" cy="2917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>
        <p:split orient="vert" dir="in"/>
      </p:transition>
    </mc:Choice>
    <mc:Fallback>
      <p:transition spd="slow" advTm="5000">
        <p:split orient="vert" dir="in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2885</Words>
  <Application>WPS Presentation</Application>
  <PresentationFormat>Widescreen</PresentationFormat>
  <Paragraphs>63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SimSun</vt:lpstr>
      <vt:lpstr>Wingdings</vt:lpstr>
      <vt:lpstr>Times New Roman</vt:lpstr>
      <vt:lpstr>Microsoft YaHei</vt:lpstr>
      <vt:lpstr/>
      <vt:lpstr>Arial Unicode MS</vt:lpstr>
      <vt:lpstr>Calibri Light</vt:lpstr>
      <vt:lpstr>Calibri</vt:lpstr>
      <vt:lpstr>Segoe Print</vt:lpstr>
      <vt:lpstr>Office Theme</vt:lpstr>
      <vt:lpstr>Особенности детей подросткового возраста</vt:lpstr>
      <vt:lpstr>Подростковый возраст</vt:lpstr>
      <vt:lpstr>Характерные черты подросткового возраста</vt:lpstr>
      <vt:lpstr>Основные новообразования возроста</vt:lpstr>
      <vt:lpstr>Ведущий вид деятельности подростков - общение со сверстниками</vt:lpstr>
      <vt:lpstr>Кризис подросткового возраста</vt:lpstr>
      <vt:lpstr>Парадоксы подростковой психики</vt:lpstr>
      <vt:lpstr>Чувство взрослости</vt:lpstr>
      <vt:lpstr>Борьба подростка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детей подросткового возраста</dc:title>
  <dc:creator/>
  <cp:lastModifiedBy>user</cp:lastModifiedBy>
  <cp:revision>3</cp:revision>
  <dcterms:created xsi:type="dcterms:W3CDTF">2020-11-26T19:26:00Z</dcterms:created>
  <dcterms:modified xsi:type="dcterms:W3CDTF">2020-12-02T09:36:24Z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1049-11.2.0.9747</vt:lpwstr>
  </property>
</Properties>
</file>