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-756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9000" t="-2000" r="-18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1115-C558-45B7-BA3F-24D8C4455406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B4DBA-F75D-4D23-AA00-13DD50FBFA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214296"/>
            <a:ext cx="6929486" cy="1998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Психология развития  и возрастная психология</a:t>
            </a:r>
            <a:endParaRPr lang="ru-RU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390" y="2714626"/>
            <a:ext cx="6786610" cy="2597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Тема 8. Особенности психического развития человека в периоды взросления и зрелости.</a:t>
            </a:r>
          </a:p>
          <a:p>
            <a:pPr algn="ctr">
              <a:lnSpc>
                <a:spcPct val="150000"/>
              </a:lnSpc>
            </a:pP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72"/>
            <a:ext cx="778674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Продолжительность обучения влияет на закрепление человека за определенной профессией, рост его квалификации, возможности перепрофилирования, способствует формированию его активной жизненной позиции и т.д</a:t>
            </a:r>
            <a:r>
              <a:rPr lang="ru-RU" sz="2200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</a:t>
            </a:r>
            <a:r>
              <a:rPr lang="ru-RU" sz="22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z="2200" spc="50" dirty="0" smtClean="0">
              <a:ln w="13500">
                <a:solidFill>
                  <a:schemeClr val="bg1"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Именно </a:t>
            </a:r>
            <a:r>
              <a:rPr lang="ru-RU" sz="22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профессиональная деятельность формирует потребность взрослого в знаниях, его познавательные интересы и запросы, цели и мотивы.</a:t>
            </a:r>
          </a:p>
          <a:p>
            <a:pPr>
              <a:lnSpc>
                <a:spcPct val="150000"/>
              </a:lnSpc>
            </a:pPr>
            <a:endParaRPr lang="ru-RU" sz="2200" spc="50" dirty="0">
              <a:ln w="13500">
                <a:solidFill>
                  <a:schemeClr val="bg1"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appy_family_at_ho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1357304"/>
            <a:ext cx="3395383" cy="2357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390724"/>
            <a:ext cx="52864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Период взрослости характеризуется независимостью от родителей в экономическом отношении. В период взрослости </a:t>
            </a:r>
            <a:r>
              <a:rPr lang="ru-RU" sz="17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большинство </a:t>
            </a:r>
            <a:r>
              <a:rPr lang="ru-RU" sz="1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людей уже имеют свою семью, усиливается забота о хороших жилищных условиях, о правильном воспитании детей, наряду с задачами, связанными с получением интересной работы, повышением квалификации, образования. В зависимости от изменения социального положения происходят и изменения содержания жизненных планов.</a:t>
            </a:r>
          </a:p>
          <a:p>
            <a:pPr>
              <a:lnSpc>
                <a:spcPct val="150000"/>
              </a:lnSpc>
            </a:pPr>
            <a:endParaRPr lang="ru-RU" sz="17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81015"/>
            <a:ext cx="8286808" cy="5324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9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Специалисты </a:t>
            </a: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утверждают, что самым опасным в период взрослости следует считать состояние застоя, при котором прогрессивного развития личности не происходит. И, напротив, разумная и адекватная переоценка ценностей в середине жизни приведет к глубинному обновлению личности, создаст благоприятные предпосылки для успешного «вхождения» в следующий период – зрелости (40-45 – 55-60 лет).</a:t>
            </a:r>
          </a:p>
          <a:p>
            <a:pPr>
              <a:lnSpc>
                <a:spcPct val="150000"/>
              </a:lnSpc>
            </a:pP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Кризис зрелости несет в себе положительное начало, т.к. способствует самопознанию, качественным новообразованиям в психике</a:t>
            </a:r>
            <a:r>
              <a:rPr lang="ru-RU" sz="19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</a:t>
            </a:r>
            <a:r>
              <a:rPr lang="ru-RU" sz="20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z="20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sz="19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sz="19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k-umenshit-appetit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500180"/>
            <a:ext cx="3571900" cy="24288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5786" y="500048"/>
            <a:ext cx="8003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3. Зрелость как этап и качество в психическом развитии личности</a:t>
            </a: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000114"/>
            <a:ext cx="4929222" cy="4360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Период зрелости по возрасту (40-45 – 55-60 лет, его верхнюю границу разные авторы определяют по – разному от 55-56 до 65-70</a:t>
            </a:r>
            <a:r>
              <a:rPr lang="ru-RU" sz="17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), </a:t>
            </a:r>
            <a:r>
              <a:rPr lang="ru-RU" sz="1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момент наибольшего расцвета человеческой личности, «тождественности себе</a:t>
            </a:r>
            <a:r>
              <a:rPr lang="ru-RU" sz="17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».</a:t>
            </a:r>
            <a:r>
              <a:rPr lang="ru-RU" sz="1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z="17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7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Это </a:t>
            </a:r>
            <a:r>
              <a:rPr lang="ru-RU" sz="1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период исполнения своего человеческого предназначения – как в профессиональной или общественной деятельности, так и в плане преемственности поколений.</a:t>
            </a:r>
          </a:p>
          <a:p>
            <a:pPr>
              <a:lnSpc>
                <a:spcPct val="150000"/>
              </a:lnSpc>
            </a:pPr>
            <a:endParaRPr lang="ru-RU" sz="17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500048"/>
            <a:ext cx="8215370" cy="409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Развитие личности на этапе зрелости имеет свои специфические  психологические особенности. В самом общем виде они сводятся к следующему: продолжение выполнения социальных и профессиональных ролей (они могут поочередно доминировать и ослабевать); уход детей из родительской семьи и изменение в связи с этим образа жизни; изменения в физическом и интеллектуальном развитии и др.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6"/>
            <a:ext cx="850112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9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Решающим признаком</a:t>
            </a:r>
            <a:r>
              <a:rPr lang="ru-RU" sz="19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зрелости является осознание человеком </a:t>
            </a:r>
            <a:r>
              <a:rPr lang="ru-RU" sz="1900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ответственности </a:t>
            </a: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и стремление к ней</a:t>
            </a:r>
            <a:r>
              <a:rPr lang="ru-RU" sz="19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</a:t>
            </a: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z="19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9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 </a:t>
            </a: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этом возрасте большинство людей достигает вершины профессиональной и общественной жизни, в управленческих структурах государства (директора, ректоры вузов, научные руководители, министры, депутаты, губернаторы и т.д</a:t>
            </a:r>
            <a:r>
              <a:rPr lang="ru-RU" sz="19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.).</a:t>
            </a:r>
            <a:r>
              <a:rPr lang="ru-RU" sz="1900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z="1900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9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Центральным </a:t>
            </a:r>
            <a:r>
              <a:rPr lang="ru-RU" sz="19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новообразованием</a:t>
            </a:r>
            <a:r>
              <a:rPr lang="ru-RU" sz="19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периода зрелости можно считать продуктивность: профессиональную продуктивность и вклад в развитие и утверждение в жизни будущего поколения (к концу зрелости наступает спад, постепенное убывание </a:t>
            </a:r>
            <a:r>
              <a:rPr lang="ru-RU" sz="19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профессиональной </a:t>
            </a:r>
            <a:r>
              <a:rPr lang="ru-RU" sz="19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продуктивности). </a:t>
            </a:r>
          </a:p>
          <a:p>
            <a:pPr>
              <a:lnSpc>
                <a:spcPct val="150000"/>
              </a:lnSpc>
            </a:pPr>
            <a:endParaRPr lang="ru-RU" sz="19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34"/>
            <a:ext cx="8215370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За период зрелости в организме человека происходят очень серьезные </a:t>
            </a:r>
            <a:r>
              <a:rPr lang="ru-RU" sz="17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половозрастные изменения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, во многом предопределяющие стрессовые состояния. Начинают подкрадываться и развиваться болезни</a:t>
            </a: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Для 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человека зрелых лет оказывается очень трудным, порой мучительным, переход от состояния максимальной активности, бурной </a:t>
            </a: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деятельности к 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ее постепенному свертыванию, ограничению в связи с тем, что подтачивается здоровье, меньше становится сил, возникает объективная необходимость уступить место новым поколениям при субъективном нежелании, внутреннем сопротивлении это сделать, т.к. сегодня человек в свои 50-60 лет субъективно не ощущает себя «старым».</a:t>
            </a:r>
          </a:p>
          <a:p>
            <a:pPr>
              <a:lnSpc>
                <a:spcPct val="150000"/>
              </a:lnSpc>
            </a:pPr>
            <a:endParaRPr lang="ru-RU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500048"/>
            <a:ext cx="2295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Литература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071552"/>
            <a:ext cx="81439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</a:t>
            </a:r>
            <a:r>
              <a:rPr lang="uk-UA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ікова</a:t>
            </a:r>
            <a:r>
              <a:rPr lang="uk-UA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та педагогічна психологія: </a:t>
            </a:r>
            <a:r>
              <a:rPr lang="uk-UA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Навч</a:t>
            </a:r>
            <a:r>
              <a:rPr lang="uk-UA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 </a:t>
            </a:r>
            <a:r>
              <a:rPr lang="uk-UA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Посіб</a:t>
            </a:r>
            <a:r>
              <a:rPr lang="uk-UA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 / О.В. </a:t>
            </a:r>
            <a:r>
              <a:rPr lang="uk-UA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Скрипченко</a:t>
            </a:r>
            <a:r>
              <a:rPr lang="uk-UA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, Л.В. </a:t>
            </a:r>
            <a:r>
              <a:rPr lang="uk-UA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Долинська</a:t>
            </a:r>
            <a:r>
              <a:rPr lang="uk-UA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, З.В. </a:t>
            </a:r>
            <a:r>
              <a:rPr lang="uk-UA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Огороднійчук</a:t>
            </a:r>
            <a:r>
              <a:rPr lang="uk-UA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та ін. – К.: Просвіта, 2001. – 416 с.</a:t>
            </a: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Гамезо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М.В., Петрова Е.А., Орлова Л.М. Возрастная и педагогическая психология. – М.: Педагогическое общество России, 2003. – 512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Гамезо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М.В., Герасимова В.С., Горелова Г.Г., Орлова Л.М. Возрастная психология: личность от молодости до старости. – М.: Педагогическое общество России, 1999. – 272с.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Кулагина И.Ю., </a:t>
            </a:r>
            <a:r>
              <a:rPr lang="ru-RU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Колюцкий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В.Н. Возрастная психология. – М.: ТЦ Сфера, 2002. – 464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Слободчиков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В.И., Исаев Е.И. Психология развития человека. – М.: Школьная пресса, 2000. – 416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Фридман Л.М. Психология детей и подростков: Справочник для учителей и воспитателей. – М.: Изд-во Института психотерапии, 2003. – 480 с.</a:t>
            </a:r>
          </a:p>
          <a:p>
            <a:pPr marL="342900" indent="-342900">
              <a:buFont typeface="+mj-lt"/>
              <a:buAutoNum type="arabicPeriod"/>
            </a:pP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1500180"/>
            <a:ext cx="721523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</a:pPr>
            <a:r>
              <a:rPr lang="ru-RU" sz="2800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1. Психология </a:t>
            </a:r>
            <a:r>
              <a:rPr lang="ru-RU" sz="28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молодости.</a:t>
            </a:r>
          </a:p>
          <a:p>
            <a:pPr marL="342900" lvl="0" indent="-342900">
              <a:lnSpc>
                <a:spcPct val="150000"/>
              </a:lnSpc>
            </a:pPr>
            <a:r>
              <a:rPr lang="ru-RU" sz="2800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2. Психология </a:t>
            </a:r>
            <a:r>
              <a:rPr lang="ru-RU" sz="28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взрослости.</a:t>
            </a:r>
          </a:p>
          <a:p>
            <a:pPr marL="342900" lvl="0" indent="-342900">
              <a:lnSpc>
                <a:spcPct val="150000"/>
              </a:lnSpc>
            </a:pPr>
            <a:r>
              <a:rPr lang="ru-RU" sz="2800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3. Зрелость </a:t>
            </a:r>
            <a:r>
              <a:rPr lang="ru-RU" sz="28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как этап и качество </a:t>
            </a:r>
            <a:r>
              <a:rPr lang="ru-RU" sz="2800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 психическом </a:t>
            </a:r>
            <a:r>
              <a:rPr lang="ru-RU" sz="28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развитии личности.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ru-RU" sz="2800" spc="50" dirty="0">
              <a:ln w="13500">
                <a:solidFill>
                  <a:schemeClr val="bg1"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428610"/>
            <a:ext cx="19191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План</a:t>
            </a:r>
            <a:endParaRPr lang="ru-RU" sz="5400" b="1" spc="50" dirty="0">
              <a:ln w="13500">
                <a:solidFill>
                  <a:schemeClr val="bg1"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yt3af9pwjxn2sh46z9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500180"/>
            <a:ext cx="3717513" cy="25279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85720" y="571486"/>
            <a:ext cx="86303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0" indent="-457200" algn="ctr">
              <a:buAutoNum type="arabicPeriod"/>
            </a:pP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Психология молодости (</a:t>
            </a: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от 18 – 23 до 30 лет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)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 algn="ctr"/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214428"/>
            <a:ext cx="5214974" cy="3780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 юностью связано продолжение обучения или начало освоения профессии. В психологическом плане юность решает задачи окончательного, действенного самоопределения и интеграции в обществе взрослых людей. </a:t>
            </a:r>
          </a:p>
          <a:p>
            <a:pPr>
              <a:lnSpc>
                <a:spcPct val="150000"/>
              </a:lnSpc>
            </a:pP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Социальная </a:t>
            </a:r>
            <a:r>
              <a:rPr lang="ru-RU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ситуация развития в юности </a:t>
            </a:r>
            <a:r>
              <a:rPr lang="ru-RU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– </a:t>
            </a: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ситуация выбора жизненного пути. </a:t>
            </a:r>
            <a:endParaRPr lang="ru-RU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34"/>
            <a:ext cx="8643966" cy="633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1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Для юности характерны </a:t>
            </a:r>
            <a:r>
              <a:rPr lang="ru-RU" sz="21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три основных варианта жизненного пути</a:t>
            </a:r>
            <a:r>
              <a:rPr lang="ru-RU" sz="2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: </a:t>
            </a:r>
            <a:r>
              <a:rPr lang="ru-RU" sz="21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обучение в вузе, поиски работы и для юношей служба в армии.</a:t>
            </a:r>
          </a:p>
          <a:p>
            <a:pPr>
              <a:lnSpc>
                <a:spcPct val="150000"/>
              </a:lnSpc>
            </a:pPr>
            <a:r>
              <a:rPr lang="ru-RU" sz="2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Молодость </a:t>
            </a:r>
            <a:r>
              <a:rPr lang="ru-RU" sz="21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– это, прежде всего, время создания семьи и устройства семейной жизни, время освоения выбранной профессии, определения отношения к общественной жизни и своей роли в семье.</a:t>
            </a:r>
            <a:r>
              <a:rPr lang="ru-RU" sz="2100" dirty="0"/>
              <a:t> </a:t>
            </a:r>
            <a:endParaRPr lang="ru-RU" sz="2100" dirty="0" smtClean="0"/>
          </a:p>
          <a:p>
            <a:pPr>
              <a:lnSpc>
                <a:spcPct val="150000"/>
              </a:lnSpc>
            </a:pPr>
            <a:r>
              <a:rPr lang="ru-RU" sz="2100" spc="50" dirty="0" smtClean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Выбор </a:t>
            </a:r>
            <a:r>
              <a:rPr lang="ru-RU" sz="2100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спутника жизни и создание семьи – одна из сторон </a:t>
            </a:r>
            <a:r>
              <a:rPr lang="ru-RU" sz="2100" b="1" i="1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социальной ситуации развития в молодости</a:t>
            </a:r>
            <a:r>
              <a:rPr lang="ru-RU" sz="2100" b="1" spc="50" dirty="0">
                <a:ln w="13500">
                  <a:solidFill>
                    <a:schemeClr val="bg1">
                      <a:alpha val="65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 </a:t>
            </a:r>
            <a:endParaRPr lang="ru-RU" sz="2100" b="1" spc="50" dirty="0" smtClean="0">
              <a:ln w="13500">
                <a:solidFill>
                  <a:schemeClr val="bg1">
                    <a:alpha val="65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sz="21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sz="21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1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endParaRPr lang="ru-RU" sz="21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642924"/>
            <a:ext cx="5286412" cy="380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3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Ведущей деятельностью</a:t>
            </a:r>
            <a:r>
              <a:rPr lang="ru-RU" sz="23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r>
              <a:rPr lang="ru-RU" sz="23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является либо профессиональная учеба, либо трудовая деятельность, либо то и другое вместе</a:t>
            </a:r>
            <a:r>
              <a:rPr lang="ru-RU" sz="23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</a:t>
            </a:r>
            <a:r>
              <a:rPr lang="ru-RU" sz="2300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z="2300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3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Вторая </a:t>
            </a:r>
            <a:r>
              <a:rPr lang="ru-RU" sz="23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сторона социальной</a:t>
            </a:r>
            <a:r>
              <a:rPr lang="ru-RU" sz="23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r>
              <a:rPr lang="ru-RU" sz="23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ситуации</a:t>
            </a:r>
            <a:r>
              <a:rPr lang="ru-RU" sz="23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r>
              <a:rPr lang="ru-RU" sz="23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развития в этот период – овладение выбранной профессией. </a:t>
            </a:r>
          </a:p>
        </p:txBody>
      </p:sp>
      <p:pic>
        <p:nvPicPr>
          <p:cNvPr id="4" name="Рисунок 3" descr="shutterstock_62980414325-1068x712.jpg"/>
          <p:cNvPicPr>
            <a:picLocks noChangeAspect="1"/>
          </p:cNvPicPr>
          <p:nvPr/>
        </p:nvPicPr>
        <p:blipFill>
          <a:blip r:embed="rId2"/>
          <a:srcRect l="14286"/>
          <a:stretch>
            <a:fillRect/>
          </a:stretch>
        </p:blipFill>
        <p:spPr>
          <a:xfrm>
            <a:off x="5429256" y="1428742"/>
            <a:ext cx="3429024" cy="24559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491585"/>
            <a:ext cx="5429288" cy="465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Молодости свойственен оптимизм. Человек приступает к реализации своего жизненного замысла, он полон сил, энергии, желания осуществить свои цели и идеалы, он трудится над утверждением своего человеческого предназначения. </a:t>
            </a:r>
            <a:endParaRPr lang="ru-RU" sz="20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Главная </a:t>
            </a:r>
            <a:r>
              <a:rPr lang="ru-RU" sz="20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цель</a:t>
            </a: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r>
              <a:rPr lang="ru-RU" sz="20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молодежи, подчеркивает А.В. Толстых состоит в реализации возможностей саморазвития человека.</a:t>
            </a:r>
          </a:p>
          <a:p>
            <a:pPr>
              <a:lnSpc>
                <a:spcPct val="150000"/>
              </a:lnSpc>
            </a:pPr>
            <a:endParaRPr lang="ru-RU" sz="20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Рисунок 3" descr="2a3dcec3fc77a7131a6eb67f6c9b1fb1.jpg"/>
          <p:cNvPicPr>
            <a:picLocks noChangeAspect="1"/>
          </p:cNvPicPr>
          <p:nvPr/>
        </p:nvPicPr>
        <p:blipFill>
          <a:blip r:embed="rId2" cstate="print"/>
          <a:srcRect l="6985" r="14788"/>
          <a:stretch>
            <a:fillRect/>
          </a:stretch>
        </p:blipFill>
        <p:spPr>
          <a:xfrm>
            <a:off x="5572132" y="1357304"/>
            <a:ext cx="3286148" cy="260106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cale_1200.jpg"/>
          <p:cNvPicPr>
            <a:picLocks noChangeAspect="1"/>
          </p:cNvPicPr>
          <p:nvPr/>
        </p:nvPicPr>
        <p:blipFill>
          <a:blip r:embed="rId2"/>
          <a:srcRect l="23135"/>
          <a:stretch>
            <a:fillRect/>
          </a:stretch>
        </p:blipFill>
        <p:spPr>
          <a:xfrm>
            <a:off x="5357818" y="1500180"/>
            <a:ext cx="3518229" cy="29289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285734"/>
            <a:ext cx="728667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«Кризис 30-ти» (иногда называют кризисом смысла жизни)</a:t>
            </a:r>
            <a:r>
              <a:rPr lang="ru-RU" sz="19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– условное </a:t>
            </a:r>
            <a:r>
              <a:rPr lang="ru-RU" sz="19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название</a:t>
            </a:r>
            <a:endParaRPr lang="ru-RU" sz="19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857238"/>
            <a:ext cx="52864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Оно выражается в изменении представлений о своей жизни, иногда в полной утрате интереса к тому, что раньше было в ней главным, в некоторых случаях, даже в разрушении прежнего образа </a:t>
            </a: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жизни.</a:t>
            </a:r>
          </a:p>
          <a:p>
            <a:pPr>
              <a:lnSpc>
                <a:spcPct val="150000"/>
              </a:lnSpc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Кризисное состояние человека </a:t>
            </a:r>
            <a:r>
              <a:rPr lang="ru-RU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– явление положительное, т.к. дает импульс к дальнейшему совершенствованию (самосовершенствованию) личности в её развитии. </a:t>
            </a:r>
          </a:p>
          <a:p>
            <a:pPr>
              <a:lnSpc>
                <a:spcPct val="150000"/>
              </a:lnSpc>
            </a:pPr>
            <a:endParaRPr lang="ru-RU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ru-RU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642924"/>
            <a:ext cx="78406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2. Психология взрослости </a:t>
            </a: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(25-30 лет – 40-45 лет).</a:t>
            </a:r>
          </a:p>
          <a:p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357304"/>
            <a:ext cx="7786742" cy="409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Контингент взрослых людей также включен в процесс обучения. Повышение требований к интеллекту взрослого человека, к его  мобильности и способности непрерывно обучаться происходит в условиях технического перевооружения производства, появления новых профессий, гигантского роста информации и расширения масштабов человеческой деятельности.</a:t>
            </a:r>
          </a:p>
          <a:p>
            <a:pPr>
              <a:lnSpc>
                <a:spcPct val="150000"/>
              </a:lnSpc>
            </a:pPr>
            <a:endParaRPr lang="ru-RU" sz="22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6"/>
            <a:ext cx="8143932" cy="460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У взрослого человека при различных формах творческой активности интеллектуальная деятельность достигает наиболее высокого уровня</a:t>
            </a:r>
            <a:r>
              <a:rPr lang="ru-RU" sz="22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.</a:t>
            </a:r>
            <a:r>
              <a:rPr lang="ru-RU" sz="22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 </a:t>
            </a:r>
            <a:endParaRPr lang="ru-RU" sz="2200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2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Как </a:t>
            </a:r>
            <a:r>
              <a:rPr lang="ru-RU" sz="22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mbria" pitchFamily="18" charset="0"/>
              </a:rPr>
              <a:t>показал Б.Г. Ананьев, интенсивность старения интеллектуальных функций зависит от 2-х факторов: внутренним фактором является одаренность человека, внешним – образование. Образование противостоит старению, затормаживает его процессы.</a:t>
            </a:r>
          </a:p>
          <a:p>
            <a:pPr>
              <a:lnSpc>
                <a:spcPct val="150000"/>
              </a:lnSpc>
            </a:pPr>
            <a:endParaRPr lang="ru-RU" sz="22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1053</Words>
  <Application>Microsoft Office PowerPoint</Application>
  <PresentationFormat>Экран (16:9)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2021-10-17T15:29:25Z</dcterms:created>
  <dcterms:modified xsi:type="dcterms:W3CDTF">2021-10-17T17:29:24Z</dcterms:modified>
</cp:coreProperties>
</file>